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8" r:id="rId2"/>
    <p:sldId id="259" r:id="rId3"/>
    <p:sldId id="260" r:id="rId4"/>
    <p:sldId id="261" r:id="rId5"/>
    <p:sldId id="262" r:id="rId6"/>
    <p:sldId id="263" r:id="rId7"/>
    <p:sldId id="264" r:id="rId8"/>
    <p:sldId id="287" r:id="rId9"/>
    <p:sldId id="269" r:id="rId10"/>
    <p:sldId id="288" r:id="rId11"/>
    <p:sldId id="256" r:id="rId12"/>
    <p:sldId id="274"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B0884-17DB-479F-97A5-EED30CC8F3DF}" type="datetimeFigureOut">
              <a:rPr lang="pl-PL" smtClean="0"/>
              <a:pPr/>
              <a:t>23.04.2022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D4309-1CAB-4335-9106-5AA53DDD2BF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EB4C8EA2-21C5-4B51-9231-257764EBB44D}" type="slidenum">
              <a:rPr lang="pl-PL" smtClean="0"/>
              <a:pPr/>
              <a:t>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49412C9-5C5B-4EB2-9607-B8429BE2A67E}" type="datetimeFigureOut">
              <a:rPr lang="pl-PL" smtClean="0"/>
              <a:pPr/>
              <a:t>23.04.2022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3493DBD-5B45-4C53-8FBA-63259C470B8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412C9-5C5B-4EB2-9607-B8429BE2A67E}" type="datetimeFigureOut">
              <a:rPr lang="pl-PL" smtClean="0"/>
              <a:pPr/>
              <a:t>23.04.2022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93DBD-5B45-4C53-8FBA-63259C470B8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pl/url?sa=i&amp;rct=j&amp;q=&amp;esrc=s&amp;source=images&amp;cd=&amp;cad=rja&amp;uact=8&amp;docid=FfCgxAiOSBL0qM&amp;tbnid=1RwY7JZ_NU1vwM:&amp;ved=0CAUQjRw&amp;url=http://www.ps.org.pl/artykuly/pokaz/344/zostan-pedagogiem-roku-2013-podziel-sie-swoimi-sukcesami.html&amp;ei=IiwaU_OKOsnStAbO2IHIAg&amp;bvm=bv.62578216,d.bGQ&amp;psig=AFQjCNH76YzQ2FEAD8vI1o7CjIMtp6IVyA&amp;ust=1394310506398668"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google.pl/url?sa=i&amp;rct=j&amp;q=&amp;esrc=s&amp;source=images&amp;cd=&amp;cad=rja&amp;uact=8&amp;ved=0ahUKEwitwYma6NfLAhXKF5oKHc0pDbcQjRwIBw&amp;url=http://glanzbild.blogspot.com/2015/03/rose_21.html&amp;psig=AFQjCNGZOFPsNJt5P9uteipMgSGL6OQjdw&amp;ust=145885695261816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pl/url?sa=i&amp;rct=j&amp;q=&amp;esrc=s&amp;source=images&amp;cd=&amp;cad=rja&amp;uact=8&amp;docid=BGwH7_5Wyr42aM&amp;tbnid=rg0I98tRLsdCbM:&amp;ved=0CAUQjRw&amp;url=http://www.legionowo.pl/pl//aktualnosci;kategoria-;id-3589&amp;ei=6CkaU7TpHMGJtQa4mYH4AQ&amp;bvm=bv.62578216,d.bGQ&amp;psig=AFQjCNHCdtQb04id3yaWYvM_Y0SHh8088w&amp;ust=1394309985989881" TargetMode="Externa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hyperlink" Target="http://www.google.pl/url?sa=i&amp;rct=j&amp;q=&amp;esrc=s&amp;source=images&amp;cd=&amp;cad=rja&amp;uact=8&amp;docid=oushOp5QhjCasM&amp;tbnid=HIGoNI3dGpIi-M:&amp;ved=0CAUQjRw&amp;url=http://pierwszaki-sp4.blog.pl/author/93776/&amp;ei=5UQaU8qUC83Isgb88IHoBw&amp;bvm=bv.62578216,d.bGQ&amp;psig=AFQjCNF3a-DbUyOaEtUCzFa39rTXskN0Tg&amp;ust=139431688456739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pl/url?sa=i&amp;rct=j&amp;q=&amp;esrc=s&amp;source=images&amp;cd=&amp;cad=rja&amp;uact=8&amp;ved=0ahUKEwjk0oeA1cjLAhUlM5oKHbPwAK0QjRwIBw&amp;url=http://dreamidle.tumblr.com/&amp;psig=AFQjCNFiB6oWP8wCnpZ_qaLyXtusHxWnIg&amp;ust=145833649760711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meinlilapark.blogspot.com/2015/09/free-digital-rose-scrapbooking-paper.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8.png"/><Relationship Id="rId2" Type="http://schemas.openxmlformats.org/officeDocument/2006/relationships/hyperlink" Target="http://www.google.pl/url?sa=i&amp;rct=j&amp;q=&amp;esrc=s&amp;source=images&amp;cd=&amp;cad=rja&amp;uact=8&amp;docid=i21oYO072pLVpM&amp;tbnid=qKikCizK9xLWeM:&amp;ved=0CAUQjRw&amp;url=http://www.rozental.pl/index.php3?id=su2013.php3&amp;ei=aSQcU_nrCI3ItAbvxICIBA&amp;bvm=bv.62578216,d.bGQ&amp;psig=AFQjCNH14Bh0WMw3HEc6HHK_zSjiE2fnDA&amp;ust=1394439633705503" TargetMode="External"/><Relationship Id="rId1" Type="http://schemas.openxmlformats.org/officeDocument/2006/relationships/slideLayout" Target="../slideLayouts/slideLayout7.xml"/><Relationship Id="rId6" Type="http://schemas.openxmlformats.org/officeDocument/2006/relationships/hyperlink" Target="http://www.google.pl/url?sa=i&amp;rct=j&amp;q=&amp;esrc=s&amp;source=images&amp;cd=&amp;cad=rja&amp;uact=8&amp;docid=sZwSJod88r7XeM&amp;tbnid=_xlLD7_y-mPwhM:&amp;ved=0CAUQjRw&amp;url=http://fatamorgana26.blogspot.com/2013/04/kwiaty-bez-ta_14.html&amp;ei=hNkaU_erPImWtQa85YCIBA&amp;bvm=bv.62578216,d.bGQ&amp;psig=AFQjCNFSU6hInjEry2uNnhLQzXA5zeb5fQ&amp;ust=1394354784177320" TargetMode="External"/><Relationship Id="rId5" Type="http://schemas.openxmlformats.org/officeDocument/2006/relationships/image" Target="../media/image7.gif"/><Relationship Id="rId4" Type="http://schemas.openxmlformats.org/officeDocument/2006/relationships/hyperlink" Target="http://www.google.pl/url?sa=i&amp;rct=j&amp;q=&amp;esrc=s&amp;source=images&amp;cd=&amp;cad=rja&amp;uact=8&amp;docid=QB7P80WhssN5jM&amp;tbnid=dbHfoXJtMaTo2M:&amp;ved=0CAUQjRw&amp;url=http://www.g3.swidnica.pl/2_SAMORZAD%20UCZNIOWSKI/dzialanie%20.html&amp;ei=YCccU_6dCsffsgbs-ICgAg&amp;psig=AFQjCNEdKBx78U13nArM3RY9zHiQ0tm6sQ&amp;ust=139444040658460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pl/url?sa=i&amp;rct=j&amp;q=&amp;esrc=s&amp;source=images&amp;cd=&amp;cad=rja&amp;uact=8&amp;docid=Ae5Hvr7IILXZLM&amp;tbnid=3I0GNyajOknHUM:&amp;ved=0CAUQjRw&amp;url=http://sondy.ox.pl/&amp;ei=riQcU66nIoPOtAbc34CgCw&amp;bvm=bv.62578216,d.bGQ&amp;psig=AFQjCNH14Bh0WMw3HEc6HHK_zSjiE2fnDA&amp;ust=1394439633705503"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butterfliesonmymind.tumbl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iveinternet.ru/users/5124439/rubric/464589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0"/>
            <a:ext cx="8064895" cy="369331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3600" b="1" cap="none" spc="0" dirty="0" smtClean="0">
              <a:ln w="11430"/>
              <a:solidFill>
                <a:srgbClr val="C00000"/>
              </a:solidFill>
              <a:effectLst>
                <a:outerShdw blurRad="50800" dist="39000" dir="5460000" algn="tl">
                  <a:srgbClr val="000000">
                    <a:alpha val="38000"/>
                  </a:srgbClr>
                </a:outerShdw>
              </a:effectLst>
            </a:endParaRPr>
          </a:p>
          <a:p>
            <a:pPr algn="ctr"/>
            <a:r>
              <a:rPr lang="pl-PL" sz="3600" b="1" dirty="0" smtClean="0">
                <a:ln w="11430"/>
                <a:solidFill>
                  <a:srgbClr val="C00000"/>
                </a:solidFill>
                <a:effectLst>
                  <a:outerShdw blurRad="50800" dist="39000" dir="5460000" algn="tl">
                    <a:srgbClr val="000000">
                      <a:alpha val="38000"/>
                    </a:srgbClr>
                  </a:outerShdw>
                </a:effectLst>
                <a:latin typeface="Arial Black" pitchFamily="34" charset="0"/>
              </a:rPr>
              <a:t>Prezentacja kandydatów </a:t>
            </a:r>
          </a:p>
          <a:p>
            <a:pPr algn="ctr"/>
            <a:r>
              <a:rPr lang="pl-PL" sz="3600" b="1" dirty="0" smtClean="0">
                <a:ln w="11430"/>
                <a:solidFill>
                  <a:srgbClr val="C00000"/>
                </a:solidFill>
                <a:effectLst>
                  <a:outerShdw blurRad="50800" dist="39000" dir="5460000" algn="tl">
                    <a:srgbClr val="000000">
                      <a:alpha val="38000"/>
                    </a:srgbClr>
                  </a:outerShdw>
                </a:effectLst>
                <a:latin typeface="Arial Black" pitchFamily="34" charset="0"/>
              </a:rPr>
              <a:t>d</a:t>
            </a:r>
            <a:r>
              <a:rPr lang="pl-PL" sz="3600" b="1" cap="none" spc="0" dirty="0" smtClean="0">
                <a:ln w="11430"/>
                <a:solidFill>
                  <a:srgbClr val="C00000"/>
                </a:solidFill>
                <a:effectLst>
                  <a:outerShdw blurRad="50800" dist="39000" dir="5460000" algn="tl">
                    <a:srgbClr val="000000">
                      <a:alpha val="38000"/>
                    </a:srgbClr>
                  </a:outerShdw>
                </a:effectLst>
                <a:latin typeface="Arial Black" pitchFamily="34" charset="0"/>
              </a:rPr>
              <a:t>o konkursu</a:t>
            </a:r>
          </a:p>
          <a:p>
            <a:pPr algn="ctr"/>
            <a:endParaRPr lang="pl-PL" sz="3600" b="1" dirty="0" smtClean="0">
              <a:ln w="11430"/>
              <a:solidFill>
                <a:srgbClr val="C00000"/>
              </a:solidFill>
              <a:effectLst>
                <a:outerShdw blurRad="50800" dist="39000" dir="5460000" algn="tl">
                  <a:srgbClr val="000000">
                    <a:alpha val="38000"/>
                  </a:srgbClr>
                </a:outerShdw>
              </a:effectLst>
              <a:latin typeface="Arial Black" pitchFamily="34" charset="0"/>
            </a:endParaRPr>
          </a:p>
          <a:p>
            <a:pPr algn="ctr"/>
            <a:r>
              <a:rPr lang="pl-PL" sz="3600" b="1" cap="none" spc="0" dirty="0" smtClean="0">
                <a:ln w="11430"/>
                <a:solidFill>
                  <a:srgbClr val="C00000"/>
                </a:solidFill>
                <a:effectLst>
                  <a:outerShdw blurRad="50800" dist="39000" dir="5460000" algn="tl">
                    <a:srgbClr val="000000">
                      <a:alpha val="38000"/>
                    </a:srgbClr>
                  </a:outerShdw>
                </a:effectLst>
                <a:latin typeface="Arial Black" pitchFamily="34" charset="0"/>
              </a:rPr>
              <a:t>„WYCHOWAWCA  ROKU”</a:t>
            </a:r>
          </a:p>
          <a:p>
            <a:pPr algn="ctr"/>
            <a:r>
              <a:rPr lang="pl-PL"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pl-P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2" descr="https://encrypted-tbn0.gstatic.com/images?q=tbn:ANd9GcRF-puQvahJBMZwD-z7ahIWdrIPxsglY9nGPRn5QMknJCU0WX7M1Q">
            <a:hlinkClick r:id="rId2"/>
          </p:cNvPr>
          <p:cNvPicPr>
            <a:picLocks noChangeAspect="1" noChangeArrowheads="1"/>
          </p:cNvPicPr>
          <p:nvPr/>
        </p:nvPicPr>
        <p:blipFill>
          <a:blip r:embed="rId3" cstate="print"/>
          <a:srcRect/>
          <a:stretch>
            <a:fillRect/>
          </a:stretch>
        </p:blipFill>
        <p:spPr bwMode="auto">
          <a:xfrm>
            <a:off x="1475656" y="2924944"/>
            <a:ext cx="1566283" cy="3671503"/>
          </a:xfrm>
          <a:prstGeom prst="rect">
            <a:avLst/>
          </a:prstGeom>
          <a:noFill/>
          <a:effectLst>
            <a:softEdge rad="317500"/>
          </a:effectLst>
        </p:spPr>
      </p:pic>
      <p:pic>
        <p:nvPicPr>
          <p:cNvPr id="28677" name="Picture 5" descr="https://fondosdepantallaymuchomas.files.wordpress.com/2014/03/9ec93-vintagepk04_1.png">
            <a:hlinkClick r:id="rId4"/>
          </p:cNvPr>
          <p:cNvPicPr>
            <a:picLocks noChangeAspect="1" noChangeArrowheads="1"/>
          </p:cNvPicPr>
          <p:nvPr/>
        </p:nvPicPr>
        <p:blipFill>
          <a:blip r:embed="rId5" cstate="print"/>
          <a:srcRect/>
          <a:stretch>
            <a:fillRect/>
          </a:stretch>
        </p:blipFill>
        <p:spPr bwMode="auto">
          <a:xfrm>
            <a:off x="5796136" y="4293096"/>
            <a:ext cx="2571768" cy="1816182"/>
          </a:xfrm>
          <a:prstGeom prst="rect">
            <a:avLst/>
          </a:prstGeom>
          <a:noFill/>
        </p:spPr>
      </p:pic>
      <p:pic>
        <p:nvPicPr>
          <p:cNvPr id="6" name="Picture 2" descr="H:\tytuł Wychowawca roku.jpg"/>
          <p:cNvPicPr>
            <a:picLocks noChangeAspect="1" noChangeArrowheads="1"/>
          </p:cNvPicPr>
          <p:nvPr/>
        </p:nvPicPr>
        <p:blipFill>
          <a:blip r:embed="rId6" cstate="print"/>
          <a:srcRect/>
          <a:stretch>
            <a:fillRect/>
          </a:stretch>
        </p:blipFill>
        <p:spPr bwMode="auto">
          <a:xfrm>
            <a:off x="3347864" y="2924944"/>
            <a:ext cx="2349802" cy="32309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195736" y="692696"/>
            <a:ext cx="47367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Dariusz Świstek</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pole tekstowe 3"/>
          <p:cNvSpPr txBox="1"/>
          <p:nvPr/>
        </p:nvSpPr>
        <p:spPr>
          <a:xfrm>
            <a:off x="323528" y="1772816"/>
            <a:ext cx="8496944" cy="707886"/>
          </a:xfrm>
          <a:prstGeom prst="rect">
            <a:avLst/>
          </a:prstGeom>
          <a:noFill/>
        </p:spPr>
        <p:txBody>
          <a:bodyPr wrap="square" rtlCol="0">
            <a:spAutoFit/>
          </a:bodyPr>
          <a:lstStyle/>
          <a:p>
            <a:pPr algn="ctr"/>
            <a:r>
              <a:rPr lang="pl-PL" sz="4000" b="1" dirty="0" smtClean="0"/>
              <a:t>Nauczyciel wychowania fizycznego</a:t>
            </a:r>
            <a:endParaRPr lang="pl-PL" sz="4000" b="1" dirty="0"/>
          </a:p>
        </p:txBody>
      </p:sp>
      <p:pic>
        <p:nvPicPr>
          <p:cNvPr id="7" name="Obraz 6" descr="C:\Users\Admin\Desktop\wf\IMG_20211027_105027.jpg"/>
          <p:cNvPicPr/>
          <p:nvPr/>
        </p:nvPicPr>
        <p:blipFill>
          <a:blip r:embed="rId2" cstate="print"/>
          <a:srcRect/>
          <a:stretch>
            <a:fillRect/>
          </a:stretch>
        </p:blipFill>
        <p:spPr bwMode="auto">
          <a:xfrm>
            <a:off x="3059832" y="2708920"/>
            <a:ext cx="2808312" cy="3816424"/>
          </a:xfrm>
          <a:prstGeom prst="rect">
            <a:avLst/>
          </a:prstGeom>
          <a:noFill/>
          <a:ln w="9525">
            <a:noFill/>
            <a:miter lim="800000"/>
            <a:headEnd/>
            <a:tailEnd/>
          </a:ln>
        </p:spPr>
      </p:pic>
      <p:pic>
        <p:nvPicPr>
          <p:cNvPr id="3074" name="Picture 2" descr="Gify,animacja,obrazki PNG: Kwiaty bez tła"/>
          <p:cNvPicPr>
            <a:picLocks noChangeAspect="1" noChangeArrowheads="1"/>
          </p:cNvPicPr>
          <p:nvPr/>
        </p:nvPicPr>
        <p:blipFill>
          <a:blip r:embed="rId3" cstate="print"/>
          <a:srcRect/>
          <a:stretch>
            <a:fillRect/>
          </a:stretch>
        </p:blipFill>
        <p:spPr bwMode="auto">
          <a:xfrm>
            <a:off x="5652120" y="3501008"/>
            <a:ext cx="2513783" cy="26022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57158" y="1071546"/>
            <a:ext cx="8429716" cy="984885"/>
          </a:xfrm>
          <a:prstGeom prst="rect">
            <a:avLst/>
          </a:prstGeom>
          <a:noFill/>
        </p:spPr>
        <p:txBody>
          <a:bodyPr wrap="square" rtlCol="0">
            <a:spAutoFit/>
          </a:bodyPr>
          <a:lstStyle/>
          <a:p>
            <a:r>
              <a:rPr lang="pl-PL" sz="2000" dirty="0"/>
              <a:t/>
            </a:r>
            <a:br>
              <a:rPr lang="pl-PL" sz="2000" dirty="0"/>
            </a:br>
            <a:r>
              <a:rPr lang="pl-PL" sz="2000" dirty="0" smtClean="0"/>
              <a:t>.</a:t>
            </a:r>
          </a:p>
          <a:p>
            <a:endParaRPr lang="pl-PL" dirty="0"/>
          </a:p>
        </p:txBody>
      </p:sp>
      <p:sp>
        <p:nvSpPr>
          <p:cNvPr id="6" name="Prostokąt 5"/>
          <p:cNvSpPr/>
          <p:nvPr/>
        </p:nvSpPr>
        <p:spPr>
          <a:xfrm>
            <a:off x="1500166" y="357166"/>
            <a:ext cx="60127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Tomasz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Szczepaniuk</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Obraz 7" descr="C:\Users\x\Pictures\DSC_0020.JPG"/>
          <p:cNvPicPr/>
          <p:nvPr/>
        </p:nvPicPr>
        <p:blipFill>
          <a:blip r:embed="rId2" cstate="print"/>
          <a:srcRect/>
          <a:stretch>
            <a:fillRect/>
          </a:stretch>
        </p:blipFill>
        <p:spPr bwMode="auto">
          <a:xfrm>
            <a:off x="467544" y="2636912"/>
            <a:ext cx="5760720" cy="3240405"/>
          </a:xfrm>
          <a:prstGeom prst="rect">
            <a:avLst/>
          </a:prstGeom>
          <a:noFill/>
          <a:ln w="9525">
            <a:noFill/>
            <a:miter lim="800000"/>
            <a:headEnd/>
            <a:tailEnd/>
          </a:ln>
        </p:spPr>
      </p:pic>
      <p:sp>
        <p:nvSpPr>
          <p:cNvPr id="7" name="pole tekstowe 6"/>
          <p:cNvSpPr txBox="1"/>
          <p:nvPr/>
        </p:nvSpPr>
        <p:spPr>
          <a:xfrm>
            <a:off x="467544" y="1484784"/>
            <a:ext cx="8352928" cy="707886"/>
          </a:xfrm>
          <a:prstGeom prst="rect">
            <a:avLst/>
          </a:prstGeom>
          <a:noFill/>
        </p:spPr>
        <p:txBody>
          <a:bodyPr wrap="square" rtlCol="0">
            <a:spAutoFit/>
          </a:bodyPr>
          <a:lstStyle/>
          <a:p>
            <a:pPr algn="ctr"/>
            <a:r>
              <a:rPr lang="pl-PL" sz="4000" b="1" dirty="0" smtClean="0"/>
              <a:t>Nauczyciel wychowania fizycznego</a:t>
            </a:r>
            <a:endParaRPr lang="pl-PL" sz="4000" b="1" dirty="0"/>
          </a:p>
        </p:txBody>
      </p:sp>
      <p:pic>
        <p:nvPicPr>
          <p:cNvPr id="2050" name="Picture 2" descr="DZIEŃ KOBIET - Uniwersytet III Wieku w Zawierciu"/>
          <p:cNvPicPr>
            <a:picLocks noChangeAspect="1" noChangeArrowheads="1"/>
          </p:cNvPicPr>
          <p:nvPr/>
        </p:nvPicPr>
        <p:blipFill>
          <a:blip r:embed="rId3" cstate="print"/>
          <a:srcRect/>
          <a:stretch>
            <a:fillRect/>
          </a:stretch>
        </p:blipFill>
        <p:spPr bwMode="auto">
          <a:xfrm>
            <a:off x="6300192" y="3460651"/>
            <a:ext cx="2664296" cy="26642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legionowo.pl/img/aktualnosci/1/2012_05/5693.jpg">
            <a:hlinkClick r:id="rId2"/>
          </p:cNvPr>
          <p:cNvPicPr>
            <a:picLocks noChangeAspect="1" noChangeArrowheads="1"/>
          </p:cNvPicPr>
          <p:nvPr/>
        </p:nvPicPr>
        <p:blipFill>
          <a:blip r:embed="rId3" cstate="print"/>
          <a:srcRect/>
          <a:stretch>
            <a:fillRect/>
          </a:stretch>
        </p:blipFill>
        <p:spPr bwMode="auto">
          <a:xfrm>
            <a:off x="1763688" y="2701383"/>
            <a:ext cx="5544616" cy="4156617"/>
          </a:xfrm>
          <a:prstGeom prst="rect">
            <a:avLst/>
          </a:prstGeom>
          <a:noFill/>
          <a:effectLst>
            <a:softEdge rad="635000"/>
          </a:effectLst>
        </p:spPr>
      </p:pic>
      <p:sp>
        <p:nvSpPr>
          <p:cNvPr id="3" name="pole tekstowe 2"/>
          <p:cNvSpPr txBox="1"/>
          <p:nvPr/>
        </p:nvSpPr>
        <p:spPr>
          <a:xfrm>
            <a:off x="251520" y="2132856"/>
            <a:ext cx="8568952" cy="2062103"/>
          </a:xfrm>
          <a:prstGeom prst="rect">
            <a:avLst/>
          </a:prstGeom>
          <a:solidFill>
            <a:srgbClr val="CC9900"/>
          </a:solidFill>
        </p:spPr>
        <p:txBody>
          <a:bodyPr wrap="square" rtlCol="0">
            <a:spAutoFit/>
          </a:bodyPr>
          <a:lstStyle/>
          <a:p>
            <a:pPr algn="ctr"/>
            <a:r>
              <a:rPr lang="pl-PL" sz="3200" dirty="0" smtClean="0">
                <a:latin typeface="Arial Black" pitchFamily="34" charset="0"/>
              </a:rPr>
              <a:t>Opiekunowie </a:t>
            </a:r>
          </a:p>
          <a:p>
            <a:pPr algn="ctr"/>
            <a:r>
              <a:rPr lang="pl-PL" sz="3200" dirty="0" smtClean="0">
                <a:latin typeface="Arial Black" pitchFamily="34" charset="0"/>
              </a:rPr>
              <a:t>Samorządu Uczniowskiego</a:t>
            </a:r>
          </a:p>
          <a:p>
            <a:pPr algn="ctr"/>
            <a:r>
              <a:rPr lang="pl-PL" sz="3200" dirty="0" smtClean="0">
                <a:latin typeface="Arial Black" pitchFamily="34" charset="0"/>
              </a:rPr>
              <a:t>Jadwiga Świderska </a:t>
            </a:r>
          </a:p>
          <a:p>
            <a:pPr algn="ctr"/>
            <a:r>
              <a:rPr lang="pl-PL" sz="3200" dirty="0" smtClean="0">
                <a:latin typeface="Arial Black" pitchFamily="34" charset="0"/>
              </a:rPr>
              <a:t> Marcin </a:t>
            </a:r>
            <a:r>
              <a:rPr lang="pl-PL" sz="3200" dirty="0" err="1" smtClean="0">
                <a:latin typeface="Arial Black" pitchFamily="34" charset="0"/>
              </a:rPr>
              <a:t>Kościesza</a:t>
            </a:r>
            <a:endParaRPr lang="pl-PL" sz="3200" dirty="0">
              <a:latin typeface="Arial Black" pitchFamily="34" charset="0"/>
            </a:endParaRPr>
          </a:p>
        </p:txBody>
      </p:sp>
      <p:pic>
        <p:nvPicPr>
          <p:cNvPr id="2050" name="Picture 2" descr="http://pierwszaki-sp4.blog.pl/wp-content/blogs.dir/1541269/files/ogolne/dzieci.gif">
            <a:hlinkClick r:id="rId4"/>
          </p:cNvPr>
          <p:cNvPicPr>
            <a:picLocks noChangeAspect="1" noChangeArrowheads="1"/>
          </p:cNvPicPr>
          <p:nvPr/>
        </p:nvPicPr>
        <p:blipFill>
          <a:blip r:embed="rId5" cstate="print"/>
          <a:srcRect/>
          <a:stretch>
            <a:fillRect/>
          </a:stretch>
        </p:blipFill>
        <p:spPr bwMode="auto">
          <a:xfrm>
            <a:off x="1835696" y="476672"/>
            <a:ext cx="2785525" cy="1654560"/>
          </a:xfrm>
          <a:prstGeom prst="rect">
            <a:avLst/>
          </a:prstGeom>
          <a:noFill/>
        </p:spPr>
      </p:pic>
      <p:pic>
        <p:nvPicPr>
          <p:cNvPr id="2052" name="Picture 4" descr="http://pierwszaki-sp4.blog.pl/wp-content/blogs.dir/1541269/files/ogolne/dzieci.gif">
            <a:hlinkClick r:id="rId4"/>
          </p:cNvPr>
          <p:cNvPicPr>
            <a:picLocks noChangeAspect="1" noChangeArrowheads="1"/>
          </p:cNvPicPr>
          <p:nvPr/>
        </p:nvPicPr>
        <p:blipFill>
          <a:blip r:embed="rId5" cstate="print"/>
          <a:srcRect/>
          <a:stretch>
            <a:fillRect/>
          </a:stretch>
        </p:blipFill>
        <p:spPr bwMode="auto">
          <a:xfrm>
            <a:off x="4355976" y="476672"/>
            <a:ext cx="2808312" cy="166809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95536" y="620688"/>
            <a:ext cx="8064896" cy="1815882"/>
          </a:xfrm>
          <a:prstGeom prst="rect">
            <a:avLst/>
          </a:prstGeom>
          <a:noFill/>
        </p:spPr>
        <p:txBody>
          <a:bodyPr wrap="square" rtlCol="0">
            <a:spAutoFit/>
          </a:bodyPr>
          <a:lstStyle/>
          <a:p>
            <a:pPr algn="ctr"/>
            <a:r>
              <a:rPr lang="pl-PL" sz="2800" b="1" dirty="0" smtClean="0">
                <a:solidFill>
                  <a:schemeClr val="accent3">
                    <a:lumMod val="50000"/>
                  </a:schemeClr>
                </a:solidFill>
              </a:rPr>
              <a:t>Cechy dobrego nauczyciela – wychowawcy </a:t>
            </a:r>
          </a:p>
          <a:p>
            <a:pPr algn="ctr"/>
            <a:r>
              <a:rPr lang="pl-PL" sz="2800" b="1" dirty="0" smtClean="0">
                <a:solidFill>
                  <a:schemeClr val="accent3">
                    <a:lumMod val="50000"/>
                  </a:schemeClr>
                </a:solidFill>
              </a:rPr>
              <a:t> kryteria legionowskiego konkursu</a:t>
            </a:r>
          </a:p>
          <a:p>
            <a:pPr algn="ctr"/>
            <a:r>
              <a:rPr lang="pl-PL" sz="2800" b="1" dirty="0" smtClean="0">
                <a:solidFill>
                  <a:schemeClr val="accent3">
                    <a:lumMod val="50000"/>
                  </a:schemeClr>
                </a:solidFill>
              </a:rPr>
              <a:t> „Wychowawca Roku” </a:t>
            </a:r>
          </a:p>
          <a:p>
            <a:pPr algn="ctr"/>
            <a:r>
              <a:rPr lang="pl-PL" sz="2800" b="1" dirty="0" smtClean="0">
                <a:solidFill>
                  <a:schemeClr val="accent3">
                    <a:lumMod val="50000"/>
                  </a:schemeClr>
                </a:solidFill>
              </a:rPr>
              <a:t>opracowane przez Młodzieżową Radę Miasta</a:t>
            </a:r>
            <a:endParaRPr lang="pl-PL" sz="2800" dirty="0">
              <a:solidFill>
                <a:schemeClr val="accent3">
                  <a:lumMod val="50000"/>
                </a:schemeClr>
              </a:solidFill>
            </a:endParaRPr>
          </a:p>
        </p:txBody>
      </p:sp>
      <p:sp>
        <p:nvSpPr>
          <p:cNvPr id="3" name="pole tekstowe 2"/>
          <p:cNvSpPr txBox="1"/>
          <p:nvPr/>
        </p:nvSpPr>
        <p:spPr>
          <a:xfrm>
            <a:off x="395536" y="2996952"/>
            <a:ext cx="8064896" cy="1877437"/>
          </a:xfrm>
          <a:prstGeom prst="rect">
            <a:avLst/>
          </a:prstGeom>
          <a:noFill/>
        </p:spPr>
        <p:txBody>
          <a:bodyPr wrap="square" rtlCol="0">
            <a:spAutoFit/>
          </a:bodyPr>
          <a:lstStyle/>
          <a:p>
            <a:r>
              <a:rPr lang="pl-PL" dirty="0" smtClean="0"/>
              <a:t>1. </a:t>
            </a:r>
            <a:r>
              <a:rPr lang="pl-PL" b="1" dirty="0" smtClean="0"/>
              <a:t>Sprawiedliwy :</a:t>
            </a:r>
          </a:p>
          <a:p>
            <a:r>
              <a:rPr lang="pl-PL" sz="1400" dirty="0" smtClean="0"/>
              <a:t>• Każdego ucznia traktuje w równy sposób</a:t>
            </a:r>
          </a:p>
          <a:p>
            <a:r>
              <a:rPr lang="pl-PL" sz="1400" dirty="0" smtClean="0"/>
              <a:t>• Ocenia według ustalonych reguł</a:t>
            </a:r>
          </a:p>
          <a:p>
            <a:r>
              <a:rPr lang="pl-PL" sz="1400" dirty="0" smtClean="0"/>
              <a:t>• Obiektywnie rozstrzyga spory uczniowskie</a:t>
            </a:r>
          </a:p>
          <a:p>
            <a:r>
              <a:rPr lang="pl-PL" sz="1400" dirty="0" smtClean="0"/>
              <a:t>• Uczciwie przyznaje sie do błędu i przeprasza za niego</a:t>
            </a:r>
          </a:p>
          <a:p>
            <a:r>
              <a:rPr lang="pl-PL" sz="1400" dirty="0" smtClean="0"/>
              <a:t>• Rozumie i szanuje poglądy uczniów, pozwala im mieć swoją opinię i nie</a:t>
            </a:r>
          </a:p>
          <a:p>
            <a:r>
              <a:rPr lang="pl-PL" sz="1400" dirty="0" smtClean="0"/>
              <a:t>wyciąga w związku z tym konsekwencji</a:t>
            </a:r>
          </a:p>
          <a:p>
            <a:r>
              <a:rPr lang="pl-PL" sz="1400" dirty="0" smtClean="0"/>
              <a:t>• Zna i przestrzega podstawowe prawa i obowiązki uczniów</a:t>
            </a:r>
            <a:endParaRPr lang="pl-PL" sz="1400" dirty="0"/>
          </a:p>
        </p:txBody>
      </p:sp>
      <p:sp>
        <p:nvSpPr>
          <p:cNvPr id="4" name="pole tekstowe 3"/>
          <p:cNvSpPr txBox="1"/>
          <p:nvPr/>
        </p:nvSpPr>
        <p:spPr>
          <a:xfrm>
            <a:off x="395536" y="5013176"/>
            <a:ext cx="7992888" cy="1231106"/>
          </a:xfrm>
          <a:prstGeom prst="rect">
            <a:avLst/>
          </a:prstGeom>
          <a:noFill/>
        </p:spPr>
        <p:txBody>
          <a:bodyPr wrap="square" rtlCol="0">
            <a:spAutoFit/>
          </a:bodyPr>
          <a:lstStyle/>
          <a:p>
            <a:r>
              <a:rPr lang="pl-PL" dirty="0" smtClean="0"/>
              <a:t>2. </a:t>
            </a:r>
            <a:r>
              <a:rPr lang="pl-PL" b="1" dirty="0" smtClean="0"/>
              <a:t>Pomysłowy:</a:t>
            </a:r>
          </a:p>
          <a:p>
            <a:r>
              <a:rPr lang="pl-PL" sz="1400" dirty="0" smtClean="0"/>
              <a:t>• Potrafi zainteresować tematem lekcji</a:t>
            </a:r>
          </a:p>
          <a:p>
            <a:r>
              <a:rPr lang="pl-PL" sz="1400" dirty="0" smtClean="0"/>
              <a:t>• Stosuje ciekawe metody nauczania, różne formy przekazu wiedzy</a:t>
            </a:r>
          </a:p>
          <a:p>
            <a:r>
              <a:rPr lang="pl-PL" sz="1400" dirty="0" smtClean="0"/>
              <a:t>• Próbuje dotrzeć do każdego ucznia z osobna</a:t>
            </a:r>
          </a:p>
          <a:p>
            <a:r>
              <a:rPr lang="pl-PL" sz="1400" dirty="0" smtClean="0"/>
              <a:t>• Rozwija pasje i zainteresowania uczniów</a:t>
            </a:r>
            <a:endParaRPr lang="pl-PL" sz="1400" dirty="0"/>
          </a:p>
        </p:txBody>
      </p:sp>
      <p:pic>
        <p:nvPicPr>
          <p:cNvPr id="6" name="Picture 2" descr="http://static.tumblr.com/4099930257d939091fa21d3b58813887/h2jyypd/Q8inqcp56/tumblr_static_a040o5r88sg0wc4oow8sc04kk.png">
            <a:hlinkClick r:id="rId2"/>
          </p:cNvPr>
          <p:cNvPicPr>
            <a:picLocks noChangeAspect="1" noChangeArrowheads="1"/>
          </p:cNvPicPr>
          <p:nvPr/>
        </p:nvPicPr>
        <p:blipFill>
          <a:blip r:embed="rId3" cstate="print"/>
          <a:srcRect/>
          <a:stretch>
            <a:fillRect/>
          </a:stretch>
        </p:blipFill>
        <p:spPr bwMode="auto">
          <a:xfrm>
            <a:off x="5925627" y="3929066"/>
            <a:ext cx="2985830" cy="25098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67544" y="2708920"/>
            <a:ext cx="8064896" cy="1446550"/>
          </a:xfrm>
          <a:prstGeom prst="rect">
            <a:avLst/>
          </a:prstGeom>
          <a:noFill/>
        </p:spPr>
        <p:txBody>
          <a:bodyPr wrap="square" rtlCol="0">
            <a:spAutoFit/>
          </a:bodyPr>
          <a:lstStyle/>
          <a:p>
            <a:r>
              <a:rPr lang="pl-PL" dirty="0" smtClean="0"/>
              <a:t>4. </a:t>
            </a:r>
            <a:r>
              <a:rPr lang="pl-PL" b="1" dirty="0" smtClean="0"/>
              <a:t>Wymagający:</a:t>
            </a:r>
          </a:p>
          <a:p>
            <a:r>
              <a:rPr lang="pl-PL" sz="1400" dirty="0" smtClean="0"/>
              <a:t>• Potrafi zapanować nad klasą z zachowaniem cierpliwości i szacunku</a:t>
            </a:r>
          </a:p>
          <a:p>
            <a:r>
              <a:rPr lang="pl-PL" sz="1400" dirty="0" smtClean="0"/>
              <a:t>• Wymagający najpierw od siebie, a dopiero potem od uczniów</a:t>
            </a:r>
          </a:p>
          <a:p>
            <a:r>
              <a:rPr lang="pl-PL" sz="1400" dirty="0" smtClean="0"/>
              <a:t>• Jest konsekwentny i zawsze dotrzymuje słowa</a:t>
            </a:r>
          </a:p>
          <a:p>
            <a:r>
              <a:rPr lang="pl-PL" sz="1400" dirty="0" smtClean="0"/>
              <a:t>• Jest prawdomówny</a:t>
            </a:r>
          </a:p>
          <a:p>
            <a:r>
              <a:rPr lang="pl-PL" sz="1400" dirty="0" smtClean="0"/>
              <a:t>• Wyjaśnia uczniom czego i dlaczego od nich wymaga</a:t>
            </a:r>
            <a:endParaRPr lang="pl-PL" sz="1400" dirty="0"/>
          </a:p>
        </p:txBody>
      </p:sp>
      <p:sp>
        <p:nvSpPr>
          <p:cNvPr id="4" name="pole tekstowe 3"/>
          <p:cNvSpPr txBox="1"/>
          <p:nvPr/>
        </p:nvSpPr>
        <p:spPr>
          <a:xfrm>
            <a:off x="467544" y="4581128"/>
            <a:ext cx="7344816" cy="1446550"/>
          </a:xfrm>
          <a:prstGeom prst="rect">
            <a:avLst/>
          </a:prstGeom>
          <a:noFill/>
        </p:spPr>
        <p:txBody>
          <a:bodyPr wrap="square" rtlCol="0">
            <a:spAutoFit/>
          </a:bodyPr>
          <a:lstStyle/>
          <a:p>
            <a:r>
              <a:rPr lang="pl-PL" dirty="0" smtClean="0"/>
              <a:t>5. </a:t>
            </a:r>
            <a:r>
              <a:rPr lang="pl-PL" b="1" dirty="0" smtClean="0"/>
              <a:t>Pasjonat:</a:t>
            </a:r>
          </a:p>
          <a:p>
            <a:r>
              <a:rPr lang="pl-PL" sz="1400" dirty="0" smtClean="0"/>
              <a:t>• Posiada wiedzę z wielu dziedzin , nie tylko z tej, której uczy</a:t>
            </a:r>
          </a:p>
          <a:p>
            <a:r>
              <a:rPr lang="pl-PL" sz="1400" dirty="0" smtClean="0"/>
              <a:t>• Organizuje dodatkowe zajęcia dla swoich uczniów</a:t>
            </a:r>
          </a:p>
          <a:p>
            <a:r>
              <a:rPr lang="pl-PL" sz="1400" dirty="0" smtClean="0"/>
              <a:t>• Angażuje się w każde działanie, które dotyczy jego pracy</a:t>
            </a:r>
          </a:p>
          <a:p>
            <a:r>
              <a:rPr lang="pl-PL" sz="1400" dirty="0" smtClean="0"/>
              <a:t>• Podąża za pomysłami uczniów, wspiera w ich inicjatywach</a:t>
            </a:r>
          </a:p>
          <a:p>
            <a:r>
              <a:rPr lang="pl-PL" sz="1400" dirty="0" smtClean="0"/>
              <a:t>• Dzieli z uczniami swoją pasję, poprzez zajęcia dodatkowe, wycieczki</a:t>
            </a:r>
            <a:endParaRPr lang="pl-PL" sz="1400" dirty="0"/>
          </a:p>
        </p:txBody>
      </p:sp>
      <p:sp>
        <p:nvSpPr>
          <p:cNvPr id="5" name="pole tekstowe 4"/>
          <p:cNvSpPr txBox="1"/>
          <p:nvPr/>
        </p:nvSpPr>
        <p:spPr>
          <a:xfrm>
            <a:off x="467544" y="404664"/>
            <a:ext cx="7344816" cy="2092881"/>
          </a:xfrm>
          <a:prstGeom prst="rect">
            <a:avLst/>
          </a:prstGeom>
          <a:noFill/>
        </p:spPr>
        <p:txBody>
          <a:bodyPr wrap="square" rtlCol="0">
            <a:spAutoFit/>
          </a:bodyPr>
          <a:lstStyle/>
          <a:p>
            <a:r>
              <a:rPr lang="pl-PL" dirty="0" smtClean="0"/>
              <a:t>3. </a:t>
            </a:r>
            <a:r>
              <a:rPr lang="pl-PL" b="1" dirty="0" smtClean="0"/>
              <a:t>Życzliwy:</a:t>
            </a:r>
          </a:p>
          <a:p>
            <a:r>
              <a:rPr lang="pl-PL" sz="1400" dirty="0" smtClean="0"/>
              <a:t>• Docenia wysiłek uczniów</a:t>
            </a:r>
          </a:p>
          <a:p>
            <a:r>
              <a:rPr lang="pl-PL" sz="1400" dirty="0" smtClean="0"/>
              <a:t>• Posiada poczucie humoru i z dystansem do swojej osoby, potrafi się z siebie śmiać</a:t>
            </a:r>
          </a:p>
          <a:p>
            <a:r>
              <a:rPr lang="pl-PL" sz="1400" dirty="0" smtClean="0"/>
              <a:t>• Poświęca swój wolny czas uczniom</a:t>
            </a:r>
          </a:p>
          <a:p>
            <a:r>
              <a:rPr lang="pl-PL" sz="1400" dirty="0" smtClean="0"/>
              <a:t>• Dyskretny- potrafi dotrzymać tajemnicy</a:t>
            </a:r>
          </a:p>
          <a:p>
            <a:r>
              <a:rPr lang="pl-PL" sz="1400" dirty="0" smtClean="0"/>
              <a:t>• Odnosi sie do wszystkich uczniów z szacunkiem</a:t>
            </a:r>
          </a:p>
          <a:p>
            <a:r>
              <a:rPr lang="pl-PL" sz="1400" dirty="0" smtClean="0"/>
              <a:t>• Jest cierpliwy, otwarty i pomocny</a:t>
            </a:r>
          </a:p>
          <a:p>
            <a:r>
              <a:rPr lang="pl-PL" sz="1400" dirty="0" smtClean="0"/>
              <a:t>• Dotrzymuje obietnic</a:t>
            </a:r>
          </a:p>
          <a:p>
            <a:r>
              <a:rPr lang="pl-PL" sz="1400" dirty="0" smtClean="0"/>
              <a:t>• Używa słów grzecznościowych: dziękuję, proszę</a:t>
            </a:r>
            <a:endParaRPr lang="pl-PL" sz="1400" dirty="0"/>
          </a:p>
        </p:txBody>
      </p:sp>
      <p:pic>
        <p:nvPicPr>
          <p:cNvPr id="8" name="Picture 2" descr="http://4.bp.blogspot.com/-03C_UOm1lAM/VgQXTKHiV-I/AAAAAAAAkGM/dumuZCCqUOs/s1600/rose_border.png">
            <a:hlinkClick r:id="rId3"/>
          </p:cNvPr>
          <p:cNvPicPr>
            <a:picLocks noChangeAspect="1" noChangeArrowheads="1"/>
          </p:cNvPicPr>
          <p:nvPr/>
        </p:nvPicPr>
        <p:blipFill>
          <a:blip r:embed="rId4" cstate="print"/>
          <a:srcRect/>
          <a:stretch>
            <a:fillRect/>
          </a:stretch>
        </p:blipFill>
        <p:spPr bwMode="auto">
          <a:xfrm rot="16200000">
            <a:off x="4854351" y="2568351"/>
            <a:ext cx="6858001" cy="1721297"/>
          </a:xfrm>
          <a:prstGeom prst="rect">
            <a:avLst/>
          </a:prstGeom>
          <a:noFill/>
        </p:spPr>
      </p:pic>
      <p:pic>
        <p:nvPicPr>
          <p:cNvPr id="9" name="Picture 2" descr="http://4.bp.blogspot.com/-03C_UOm1lAM/VgQXTKHiV-I/AAAAAAAAkGM/dumuZCCqUOs/s1600/rose_border.png">
            <a:hlinkClick r:id="rId3"/>
          </p:cNvPr>
          <p:cNvPicPr>
            <a:picLocks noChangeAspect="1" noChangeArrowheads="1"/>
          </p:cNvPicPr>
          <p:nvPr/>
        </p:nvPicPr>
        <p:blipFill>
          <a:blip r:embed="rId4" cstate="print"/>
          <a:srcRect/>
          <a:stretch>
            <a:fillRect/>
          </a:stretch>
        </p:blipFill>
        <p:spPr bwMode="auto">
          <a:xfrm rot="5400000">
            <a:off x="3789598" y="2568352"/>
            <a:ext cx="6858001" cy="172129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1520" y="1844824"/>
            <a:ext cx="8496944" cy="1754326"/>
          </a:xfrm>
          <a:prstGeom prst="rect">
            <a:avLst/>
          </a:prstGeom>
          <a:noFill/>
        </p:spPr>
        <p:txBody>
          <a:bodyPr wrap="square" rtlCol="0">
            <a:spAutoFit/>
          </a:bodyPr>
          <a:lstStyle/>
          <a:p>
            <a:pPr algn="just"/>
            <a:r>
              <a:rPr lang="pl-PL" dirty="0" smtClean="0"/>
              <a:t>Pod koniec kwietnia odbędą się wybory jednej osoby, która będzie naszym nominowanym kandydatem do II etapu konkursu. Każdy uczeń z klas IV-VIII otrzyma kartę wyborczą zawierającą nazwiska pięciu osób. Zadaniem ucznia będzie dokonanie wyboru poprzez zaznaczenie na karcie wyborczej jednego nazwiska. Karty inaczej wypełnione (np. zaznaczone dwa nazwiska, zawierające dopiski itp.) będą unieważnione. Samorząd Uczniowski podliczy głosy i sporządzi protokół z wyborów.</a:t>
            </a:r>
            <a:endParaRPr lang="pl-PL" dirty="0"/>
          </a:p>
        </p:txBody>
      </p:sp>
      <p:sp>
        <p:nvSpPr>
          <p:cNvPr id="4" name="Prostokąt 3"/>
          <p:cNvSpPr/>
          <p:nvPr/>
        </p:nvSpPr>
        <p:spPr>
          <a:xfrm>
            <a:off x="1403648" y="116632"/>
            <a:ext cx="591662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Wybory</a:t>
            </a:r>
          </a:p>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naszego kandydata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http://www.rozental.pl/gfx/urna.gif">
            <a:hlinkClick r:id="rId2"/>
          </p:cNvPr>
          <p:cNvPicPr>
            <a:picLocks noChangeAspect="1" noChangeArrowheads="1"/>
          </p:cNvPicPr>
          <p:nvPr/>
        </p:nvPicPr>
        <p:blipFill>
          <a:blip r:embed="rId3" cstate="print"/>
          <a:srcRect/>
          <a:stretch>
            <a:fillRect/>
          </a:stretch>
        </p:blipFill>
        <p:spPr bwMode="auto">
          <a:xfrm>
            <a:off x="3995936" y="3861048"/>
            <a:ext cx="2016224" cy="2800719"/>
          </a:xfrm>
          <a:prstGeom prst="rect">
            <a:avLst/>
          </a:prstGeom>
          <a:noFill/>
        </p:spPr>
      </p:pic>
      <p:pic>
        <p:nvPicPr>
          <p:cNvPr id="7" name="Picture 10" descr="http://www.g3.swidnica.pl/FOTY/GIFY/dzieci1.gif">
            <a:hlinkClick r:id="rId4"/>
          </p:cNvPr>
          <p:cNvPicPr>
            <a:picLocks noChangeAspect="1" noChangeArrowheads="1"/>
          </p:cNvPicPr>
          <p:nvPr/>
        </p:nvPicPr>
        <p:blipFill>
          <a:blip r:embed="rId5" cstate="print"/>
          <a:srcRect/>
          <a:stretch>
            <a:fillRect/>
          </a:stretch>
        </p:blipFill>
        <p:spPr bwMode="auto">
          <a:xfrm>
            <a:off x="1691680" y="4031986"/>
            <a:ext cx="1944216" cy="2671108"/>
          </a:xfrm>
          <a:prstGeom prst="rect">
            <a:avLst/>
          </a:prstGeom>
          <a:noFill/>
        </p:spPr>
      </p:pic>
      <p:pic>
        <p:nvPicPr>
          <p:cNvPr id="6" name="Picture 14" descr="http://3.bp.blogspot.com/-7Zti9MOJIc4/UWrXesNV1ZI/AAAAAAAABNw/HXMlHGy66qM/s1600/0_58ab3_9cb317ba_L.png">
            <a:hlinkClick r:id="rId6"/>
          </p:cNvPr>
          <p:cNvPicPr>
            <a:picLocks noChangeAspect="1" noChangeArrowheads="1"/>
          </p:cNvPicPr>
          <p:nvPr/>
        </p:nvPicPr>
        <p:blipFill>
          <a:blip r:embed="rId7" cstate="print"/>
          <a:srcRect/>
          <a:stretch>
            <a:fillRect/>
          </a:stretch>
        </p:blipFill>
        <p:spPr bwMode="auto">
          <a:xfrm>
            <a:off x="6240184" y="4653136"/>
            <a:ext cx="2724303" cy="19614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91680" y="3284984"/>
            <a:ext cx="6912768" cy="646331"/>
          </a:xfrm>
          <a:prstGeom prst="rect">
            <a:avLst/>
          </a:prstGeom>
          <a:noFill/>
        </p:spPr>
        <p:txBody>
          <a:bodyPr wrap="square" rtlCol="0">
            <a:spAutoFit/>
          </a:bodyPr>
          <a:lstStyle/>
          <a:p>
            <a:pPr algn="just"/>
            <a:r>
              <a:rPr lang="pl-PL" dirty="0" smtClean="0"/>
              <a:t>W tym roku nie będzie wystawionej urny do głosowania na holu. Przedstawiciele samorządu wejdą do każdej klasy osobno.</a:t>
            </a:r>
            <a:endParaRPr lang="pl-PL" dirty="0"/>
          </a:p>
        </p:txBody>
      </p:sp>
      <p:sp>
        <p:nvSpPr>
          <p:cNvPr id="3" name="pole tekstowe 2"/>
          <p:cNvSpPr txBox="1"/>
          <p:nvPr/>
        </p:nvSpPr>
        <p:spPr>
          <a:xfrm>
            <a:off x="1691680" y="4077072"/>
            <a:ext cx="6912768" cy="646331"/>
          </a:xfrm>
          <a:prstGeom prst="rect">
            <a:avLst/>
          </a:prstGeom>
          <a:noFill/>
        </p:spPr>
        <p:txBody>
          <a:bodyPr wrap="square" rtlCol="0">
            <a:spAutoFit/>
          </a:bodyPr>
          <a:lstStyle/>
          <a:p>
            <a:pPr algn="just"/>
            <a:r>
              <a:rPr lang="pl-PL" dirty="0" smtClean="0"/>
              <a:t>Każdy uczeń osobiście odbierze swoją kartę do głosowania od przedstawiciela S.U. </a:t>
            </a:r>
            <a:endParaRPr lang="pl-PL" dirty="0"/>
          </a:p>
        </p:txBody>
      </p:sp>
      <p:sp>
        <p:nvSpPr>
          <p:cNvPr id="4" name="pole tekstowe 3"/>
          <p:cNvSpPr txBox="1"/>
          <p:nvPr/>
        </p:nvSpPr>
        <p:spPr>
          <a:xfrm>
            <a:off x="1691680" y="5157192"/>
            <a:ext cx="6912768" cy="923330"/>
          </a:xfrm>
          <a:prstGeom prst="rect">
            <a:avLst/>
          </a:prstGeom>
          <a:noFill/>
        </p:spPr>
        <p:txBody>
          <a:bodyPr wrap="square" rtlCol="0">
            <a:spAutoFit/>
          </a:bodyPr>
          <a:lstStyle/>
          <a:p>
            <a:pPr algn="just"/>
            <a:r>
              <a:rPr lang="pl-PL" dirty="0" smtClean="0"/>
              <a:t>Po zaznaczeniu symbolem X  nazwiska wybranego kandydata kartę należy wrzucić do urny. Karty wypełnione inaczej są uważane za nieważne.</a:t>
            </a:r>
            <a:endParaRPr lang="pl-PL" dirty="0"/>
          </a:p>
        </p:txBody>
      </p:sp>
      <p:sp>
        <p:nvSpPr>
          <p:cNvPr id="5" name="Prostokąt 4"/>
          <p:cNvSpPr/>
          <p:nvPr/>
        </p:nvSpPr>
        <p:spPr>
          <a:xfrm>
            <a:off x="2814280" y="404664"/>
            <a:ext cx="591431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WYBORY</a:t>
            </a:r>
          </a:p>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aszego kandydata </a:t>
            </a:r>
          </a:p>
        </p:txBody>
      </p:sp>
      <p:pic>
        <p:nvPicPr>
          <p:cNvPr id="6" name="Picture 4" descr="http://sondy.ox.pl/files/sondy/wybory%20urna.jpg">
            <a:hlinkClick r:id="rId2"/>
          </p:cNvPr>
          <p:cNvPicPr>
            <a:picLocks noChangeAspect="1" noChangeArrowheads="1"/>
          </p:cNvPicPr>
          <p:nvPr/>
        </p:nvPicPr>
        <p:blipFill>
          <a:blip r:embed="rId3" cstate="print"/>
          <a:srcRect/>
          <a:stretch>
            <a:fillRect/>
          </a:stretch>
        </p:blipFill>
        <p:spPr bwMode="auto">
          <a:xfrm>
            <a:off x="467545" y="3068960"/>
            <a:ext cx="864096" cy="9117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4" descr="http://sondy.ox.pl/files/sondy/wybory%20urna.jpg">
            <a:hlinkClick r:id="rId2"/>
          </p:cNvPr>
          <p:cNvPicPr>
            <a:picLocks noChangeAspect="1" noChangeArrowheads="1"/>
          </p:cNvPicPr>
          <p:nvPr/>
        </p:nvPicPr>
        <p:blipFill>
          <a:blip r:embed="rId3" cstate="print"/>
          <a:srcRect/>
          <a:stretch>
            <a:fillRect/>
          </a:stretch>
        </p:blipFill>
        <p:spPr bwMode="auto">
          <a:xfrm>
            <a:off x="467544" y="4077071"/>
            <a:ext cx="864096" cy="91172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4" descr="http://sondy.ox.pl/files/sondy/wybory%20urna.jpg">
            <a:hlinkClick r:id="rId2"/>
          </p:cNvPr>
          <p:cNvPicPr>
            <a:picLocks noChangeAspect="1" noChangeArrowheads="1"/>
          </p:cNvPicPr>
          <p:nvPr/>
        </p:nvPicPr>
        <p:blipFill>
          <a:blip r:embed="rId3" cstate="print"/>
          <a:srcRect/>
          <a:stretch>
            <a:fillRect/>
          </a:stretch>
        </p:blipFill>
        <p:spPr bwMode="auto">
          <a:xfrm>
            <a:off x="467545" y="5108998"/>
            <a:ext cx="864632" cy="9122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4" descr="http://41.media.tumblr.com/aa441b944b1f4d31bdd2a60a799816cc/tumblr_o15ae44uDp1tqlf9no2_1280.png">
            <a:hlinkClick r:id="rId4"/>
          </p:cNvPr>
          <p:cNvPicPr>
            <a:picLocks noChangeAspect="1" noChangeArrowheads="1"/>
          </p:cNvPicPr>
          <p:nvPr/>
        </p:nvPicPr>
        <p:blipFill>
          <a:blip r:embed="rId5" cstate="print"/>
          <a:srcRect/>
          <a:stretch>
            <a:fillRect/>
          </a:stretch>
        </p:blipFill>
        <p:spPr bwMode="auto">
          <a:xfrm>
            <a:off x="714348" y="214290"/>
            <a:ext cx="2118522" cy="28670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p:cNvSpPr/>
          <p:nvPr/>
        </p:nvSpPr>
        <p:spPr>
          <a:xfrm>
            <a:off x="1071538" y="500042"/>
            <a:ext cx="6730625"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solidFill>
                  <a:srgbClr val="C00000"/>
                </a:solidFill>
                <a:effectLst>
                  <a:outerShdw blurRad="76200" dist="50800" dir="5400000" algn="tl" rotWithShape="0">
                    <a:srgbClr val="000000">
                      <a:alpha val="65000"/>
                    </a:srgbClr>
                  </a:outerShdw>
                </a:effectLst>
              </a:rPr>
              <a:t> KANDYDACI </a:t>
            </a:r>
          </a:p>
          <a:p>
            <a:pPr algn="ctr"/>
            <a:r>
              <a:rPr lang="pl-PL" sz="5400" b="1" spc="50" dirty="0" smtClean="0">
                <a:ln w="11430"/>
                <a:solidFill>
                  <a:srgbClr val="C00000"/>
                </a:solidFill>
                <a:effectLst>
                  <a:outerShdw blurRad="76200" dist="50800" dir="5400000" algn="tl" rotWithShape="0">
                    <a:srgbClr val="000000">
                      <a:alpha val="65000"/>
                    </a:srgbClr>
                  </a:outerShdw>
                </a:effectLst>
              </a:rPr>
              <a:t>do tytułu </a:t>
            </a:r>
          </a:p>
          <a:p>
            <a:pPr algn="ctr"/>
            <a:r>
              <a:rPr lang="pl-PL" sz="5400" b="1" cap="none" spc="50" dirty="0" smtClean="0">
                <a:ln w="11430"/>
                <a:solidFill>
                  <a:srgbClr val="C00000"/>
                </a:solidFill>
                <a:effectLst>
                  <a:outerShdw blurRad="76200" dist="50800" dir="5400000" algn="tl" rotWithShape="0">
                    <a:srgbClr val="000000">
                      <a:alpha val="65000"/>
                    </a:srgbClr>
                  </a:outerShdw>
                </a:effectLst>
              </a:rPr>
              <a:t>WYCHOWAWCA ROKU</a:t>
            </a:r>
          </a:p>
          <a:p>
            <a:pPr algn="ctr"/>
            <a:r>
              <a:rPr lang="pl-PL" sz="5400" b="1" spc="50" dirty="0" smtClean="0">
                <a:ln w="11430"/>
                <a:solidFill>
                  <a:srgbClr val="C00000"/>
                </a:solidFill>
                <a:effectLst>
                  <a:outerShdw blurRad="76200" dist="50800" dir="5400000" algn="tl" rotWithShape="0">
                    <a:srgbClr val="000000">
                      <a:alpha val="65000"/>
                    </a:srgbClr>
                  </a:outerShdw>
                </a:effectLst>
              </a:rPr>
              <a:t>2021/2022</a:t>
            </a:r>
            <a:endParaRPr lang="pl-PL" sz="5400" b="1" cap="none" spc="50" dirty="0">
              <a:ln w="11430"/>
              <a:solidFill>
                <a:srgbClr val="C00000"/>
              </a:solidFill>
              <a:effectLst>
                <a:outerShdw blurRad="76200" dist="50800" dir="5400000" algn="tl" rotWithShape="0">
                  <a:srgbClr val="000000">
                    <a:alpha val="65000"/>
                  </a:srgbClr>
                </a:outerShdw>
              </a:effectLst>
            </a:endParaRPr>
          </a:p>
        </p:txBody>
      </p:sp>
      <p:pic>
        <p:nvPicPr>
          <p:cNvPr id="4" name="Picture 6" descr="http://img0.liveinternet.ru/images/attach/c/3/77/273/77273730_American_Beauty_Paul_De_Longpre1.jpg">
            <a:hlinkClick r:id="rId2"/>
          </p:cNvPr>
          <p:cNvPicPr>
            <a:picLocks noChangeAspect="1" noChangeArrowheads="1"/>
          </p:cNvPicPr>
          <p:nvPr/>
        </p:nvPicPr>
        <p:blipFill>
          <a:blip r:embed="rId3" cstate="print"/>
          <a:srcRect/>
          <a:stretch>
            <a:fillRect/>
          </a:stretch>
        </p:blipFill>
        <p:spPr bwMode="auto">
          <a:xfrm>
            <a:off x="-9645" y="4143380"/>
            <a:ext cx="9153646" cy="2714621"/>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83544" y="620688"/>
            <a:ext cx="49839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Joanna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Otowska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Obraz 5" descr="C:\Users\x\Pictures\54730713_410488199500083_81101227500240896_n.jpg"/>
          <p:cNvPicPr/>
          <p:nvPr/>
        </p:nvPicPr>
        <p:blipFill>
          <a:blip r:embed="rId2" cstate="print"/>
          <a:srcRect l="29134" r="24016"/>
          <a:stretch>
            <a:fillRect/>
          </a:stretch>
        </p:blipFill>
        <p:spPr bwMode="auto">
          <a:xfrm>
            <a:off x="755576" y="1628800"/>
            <a:ext cx="3744416" cy="4824536"/>
          </a:xfrm>
          <a:prstGeom prst="rect">
            <a:avLst/>
          </a:prstGeom>
          <a:noFill/>
          <a:ln w="9525">
            <a:noFill/>
            <a:miter lim="800000"/>
            <a:headEnd/>
            <a:tailEnd/>
          </a:ln>
        </p:spPr>
      </p:pic>
      <p:sp>
        <p:nvSpPr>
          <p:cNvPr id="8" name="pole tekstowe 7"/>
          <p:cNvSpPr txBox="1"/>
          <p:nvPr/>
        </p:nvSpPr>
        <p:spPr>
          <a:xfrm>
            <a:off x="4932040" y="2060848"/>
            <a:ext cx="3672408" cy="1323439"/>
          </a:xfrm>
          <a:prstGeom prst="rect">
            <a:avLst/>
          </a:prstGeom>
          <a:noFill/>
        </p:spPr>
        <p:txBody>
          <a:bodyPr wrap="square" rtlCol="0">
            <a:spAutoFit/>
          </a:bodyPr>
          <a:lstStyle/>
          <a:p>
            <a:pPr algn="ctr"/>
            <a:r>
              <a:rPr lang="pl-PL" sz="4000" b="1" dirty="0" smtClean="0"/>
              <a:t>Nauczycielka geografii</a:t>
            </a:r>
            <a:endParaRPr lang="pl-PL" sz="4000" b="1" dirty="0"/>
          </a:p>
        </p:txBody>
      </p:sp>
      <p:pic>
        <p:nvPicPr>
          <p:cNvPr id="6146" name="Picture 2" descr="Aktualności | Zespół Szkół Nr1 w Żychlinie"/>
          <p:cNvPicPr>
            <a:picLocks noChangeAspect="1" noChangeArrowheads="1"/>
          </p:cNvPicPr>
          <p:nvPr/>
        </p:nvPicPr>
        <p:blipFill>
          <a:blip r:embed="rId3" cstate="print"/>
          <a:srcRect/>
          <a:stretch>
            <a:fillRect/>
          </a:stretch>
        </p:blipFill>
        <p:spPr bwMode="auto">
          <a:xfrm>
            <a:off x="5292080" y="3501008"/>
            <a:ext cx="3143250" cy="28860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907704" y="548680"/>
            <a:ext cx="51624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Marcin </a:t>
            </a:r>
            <a:r>
              <a:rPr lang="pl-P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Kościesza</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xmlns="" val="0"/>
              </a:ext>
            </a:extLst>
          </a:blip>
          <a:srcRect l="51072" t="24117" r="4424"/>
          <a:stretch/>
        </p:blipFill>
        <p:spPr>
          <a:xfrm>
            <a:off x="2411760" y="1556792"/>
            <a:ext cx="4176464" cy="4005611"/>
          </a:xfrm>
          <a:prstGeom prst="rect">
            <a:avLst/>
          </a:prstGeom>
          <a:effectLst/>
        </p:spPr>
      </p:pic>
      <p:sp>
        <p:nvSpPr>
          <p:cNvPr id="6" name="pole tekstowe 5"/>
          <p:cNvSpPr txBox="1"/>
          <p:nvPr/>
        </p:nvSpPr>
        <p:spPr>
          <a:xfrm>
            <a:off x="0" y="5949280"/>
            <a:ext cx="9144000" cy="707886"/>
          </a:xfrm>
          <a:prstGeom prst="rect">
            <a:avLst/>
          </a:prstGeom>
          <a:noFill/>
        </p:spPr>
        <p:txBody>
          <a:bodyPr wrap="square" rtlCol="0">
            <a:spAutoFit/>
          </a:bodyPr>
          <a:lstStyle/>
          <a:p>
            <a:pPr algn="ctr"/>
            <a:r>
              <a:rPr lang="pl-PL" sz="4000" b="1" dirty="0" smtClean="0"/>
              <a:t>Nauczyciel historii, </a:t>
            </a:r>
            <a:r>
              <a:rPr lang="pl-PL" sz="4000" b="1" dirty="0" err="1" smtClean="0"/>
              <a:t>wos-u</a:t>
            </a:r>
            <a:r>
              <a:rPr lang="pl-PL" sz="4000" b="1" dirty="0" smtClean="0"/>
              <a:t> i </a:t>
            </a:r>
            <a:r>
              <a:rPr lang="pl-PL" sz="4000" b="1" dirty="0" err="1" smtClean="0"/>
              <a:t>wdż</a:t>
            </a:r>
            <a:endParaRPr lang="pl-PL" sz="4000" b="1" dirty="0"/>
          </a:p>
        </p:txBody>
      </p:sp>
      <p:pic>
        <p:nvPicPr>
          <p:cNvPr id="5122" name="Picture 2" descr="Gify,animacja,obrazki PNG: Kwiaty bez tła"/>
          <p:cNvPicPr>
            <a:picLocks noChangeAspect="1" noChangeArrowheads="1"/>
          </p:cNvPicPr>
          <p:nvPr/>
        </p:nvPicPr>
        <p:blipFill>
          <a:blip r:embed="rId3" cstate="print"/>
          <a:srcRect/>
          <a:stretch>
            <a:fillRect/>
          </a:stretch>
        </p:blipFill>
        <p:spPr bwMode="auto">
          <a:xfrm>
            <a:off x="5652120" y="3068960"/>
            <a:ext cx="3212976" cy="3212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25" y="548680"/>
            <a:ext cx="913937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Karolina Królikowska - Gajek </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ole tekstowe 2"/>
          <p:cNvSpPr txBox="1"/>
          <p:nvPr/>
        </p:nvSpPr>
        <p:spPr>
          <a:xfrm>
            <a:off x="971600" y="1916832"/>
            <a:ext cx="7128792" cy="707886"/>
          </a:xfrm>
          <a:prstGeom prst="rect">
            <a:avLst/>
          </a:prstGeom>
          <a:noFill/>
        </p:spPr>
        <p:txBody>
          <a:bodyPr wrap="square" rtlCol="0">
            <a:spAutoFit/>
          </a:bodyPr>
          <a:lstStyle/>
          <a:p>
            <a:r>
              <a:rPr lang="pl-PL" sz="4000" b="1" dirty="0" smtClean="0"/>
              <a:t>Nauczycielka języka angielskiego</a:t>
            </a:r>
            <a:endParaRPr lang="pl-PL" sz="4000" b="1" dirty="0"/>
          </a:p>
        </p:txBody>
      </p:sp>
      <p:pic>
        <p:nvPicPr>
          <p:cNvPr id="4098" name="Picture 2" descr="Gify,animacja,obrazki PNG: Kwiaty bez tła"/>
          <p:cNvPicPr>
            <a:picLocks noChangeAspect="1" noChangeArrowheads="1"/>
          </p:cNvPicPr>
          <p:nvPr/>
        </p:nvPicPr>
        <p:blipFill>
          <a:blip r:embed="rId2" cstate="print"/>
          <a:srcRect/>
          <a:stretch>
            <a:fillRect/>
          </a:stretch>
        </p:blipFill>
        <p:spPr bwMode="auto">
          <a:xfrm>
            <a:off x="1763688" y="2636912"/>
            <a:ext cx="4762500" cy="39719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460</Words>
  <Application>Microsoft Office PowerPoint</Application>
  <PresentationFormat>Pokaz na ekranie (4:3)</PresentationFormat>
  <Paragraphs>72</Paragraphs>
  <Slides>12</Slides>
  <Notes>1</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x</dc:creator>
  <cp:lastModifiedBy>Admin</cp:lastModifiedBy>
  <cp:revision>29</cp:revision>
  <dcterms:created xsi:type="dcterms:W3CDTF">2016-03-20T17:25:20Z</dcterms:created>
  <dcterms:modified xsi:type="dcterms:W3CDTF">2022-04-23T16:05:17Z</dcterms:modified>
</cp:coreProperties>
</file>